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42" r:id="rId1"/>
    <p:sldMasterId id="2147483687" r:id="rId2"/>
  </p:sldMasterIdLst>
  <p:sldIdLst>
    <p:sldId id="256" r:id="rId3"/>
    <p:sldId id="264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CBD4F5-67C8-4864-BE82-FE22B9761DD2}" v="122" dt="2024-05-01T20:35:15.755"/>
    <p1510:client id="{A824A352-DB62-4B1F-B573-DC283427CAC5}" v="7" dt="2024-05-01T20:14:54.953"/>
    <p1510:client id="{DA749512-CAD8-1958-3044-7C94BBA4E946}" v="165" dt="2024-05-01T20:33:14.4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 title="Page Number Shape">
            <a:extLst>
              <a:ext uri="{FF2B5EF4-FFF2-40B4-BE49-F238E27FC236}">
                <a16:creationId xmlns:a16="http://schemas.microsoft.com/office/drawing/2014/main" id="{DD4C4B28-6B4B-4445-8535-F516D74E4AA9}"/>
              </a:ext>
            </a:extLst>
          </p:cNvPr>
          <p:cNvSpPr/>
          <p:nvPr/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 title="Verticle Rule Line">
            <a:extLst>
              <a:ext uri="{FF2B5EF4-FFF2-40B4-BE49-F238E27FC236}">
                <a16:creationId xmlns:a16="http://schemas.microsoft.com/office/drawing/2014/main" id="{0CB1C732-7193-4253-8746-850D090A6B4E}"/>
              </a:ext>
            </a:extLst>
          </p:cNvPr>
          <p:cNvCxnSpPr>
            <a:cxnSpLocks/>
          </p:cNvCxnSpPr>
          <p:nvPr/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03AA199-952B-427F-A5BE-B97D25FD07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143000"/>
            <a:ext cx="6720840" cy="3730752"/>
          </a:xfrm>
        </p:spPr>
        <p:txBody>
          <a:bodyPr anchor="t">
            <a:normAutofit/>
          </a:bodyPr>
          <a:lstStyle>
            <a:lvl1pPr algn="l"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1AA393-A876-475F-A05B-1CCAB6C1F0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5010912"/>
            <a:ext cx="6720840" cy="70408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95621-D631-4F31-AEEF-C8574E50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86356" y="6007608"/>
            <a:ext cx="3143643" cy="365125"/>
          </a:xfrm>
        </p:spPr>
        <p:txBody>
          <a:bodyPr/>
          <a:lstStyle/>
          <a:p>
            <a:fld id="{53BEF823-48A5-43FC-BE03-E79964288B41}" type="datetimeFigureOut">
              <a:rPr lang="en-US" smtClean="0"/>
              <a:t>5/1/2024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EE125-77AD-4E23-AFB7-C5CFDEACA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78991" y="6007608"/>
            <a:ext cx="672083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69682-B530-4F52-87B9-39464A093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/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4793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59FCF-ACDF-495D-ACFA-15FCAC9EA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3786E3-AB17-427E-8EF8-7FCB671A11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33B4E9-7A16-448C-8BE6-B14941A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9212F5-5835-49FF-836F-5E3008A0E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9D492B-E5EE-4D24-A087-57D739CFA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456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31E395-94BD-4E79-8E42-9CD4EB33CA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75542" y="758952"/>
            <a:ext cx="2954458" cy="49860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AA8A4-66BC-4E80-ABE3-F533F82B8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58952" y="758952"/>
            <a:ext cx="7407586" cy="498600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DA4EA6-6A1A-48ED-9D79-A438561C7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49B2BA-9250-4EBF-8820-10BDA5C1C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914475-55F3-4C46-BAE2-E4D93E9E3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0201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257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6514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947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657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88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2948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0447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777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351BD-5252-4168-A69E-C6864AE2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8EEE-19C9-493B-836D-73B9E4A0B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FA6BFE-11ED-4FB4-9F65-508B5B0F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0F536E-BEFF-4E0D-B4EC-39DE28C6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E02AF-6FE1-4972-BD48-A82499AD6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4676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7072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436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3164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044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452EE-D9FC-4E51-9BFF-141F91923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051" y="2414016"/>
            <a:ext cx="10666949" cy="3099816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E086C4-4949-4E7A-A182-6709496A1C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1389888"/>
            <a:ext cx="10671048" cy="822960"/>
          </a:xfrm>
        </p:spPr>
        <p:txBody>
          <a:bodyPr anchor="ctr">
            <a:normAutofit/>
          </a:bodyPr>
          <a:lstStyle>
            <a:lvl1pPr marL="0" indent="0">
              <a:buNone/>
              <a:defRPr sz="2000" i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12BC88-6A2B-4851-9568-23A4B74D9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82CFE5-65C3-4F46-9141-46454559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1B390-4E13-4481-AC02-FF126656C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802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0E02F8-47BB-4D30-8EFE-69C9222D9E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84648" y="758952"/>
            <a:ext cx="6245352" cy="22402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44D33-6BF0-4205-A542-8537E3515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4647" y="3273551"/>
            <a:ext cx="6245351" cy="2240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6953A83-D2BE-4015-8D64-BE93DDFE5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5/1/2024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A849E67-05F9-4033-B033-74D6B8C8E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FAAC6AA-CFFB-438F-9327-DDB023E2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A4960CB-ABA7-4442-AB15-FE444F23C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307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348291-9C7D-407E-8D07-FA3A323E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192D2-8BA6-4A4D-814D-AD37A2A10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90323" y="1377198"/>
            <a:ext cx="6239675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6FD4BC-C948-41C4-BA24-5D26147E1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84647" y="3319548"/>
            <a:ext cx="6245351" cy="548640"/>
          </a:xfrm>
        </p:spPr>
        <p:txBody>
          <a:bodyPr anchor="b"/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2E359C-F73D-4F1B-9F9A-6D62856710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84646" y="3932372"/>
            <a:ext cx="6245352" cy="1828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76B63AE-38FF-40DD-A543-32DD98E6B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686C0EB-E082-4BAB-99E8-B42F3C28B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5/1/2024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3CB0152-BA1F-48C7-A66F-3ADB51C9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D1C21B3-5CF6-415F-8295-EED3DF5C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773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70D5-4EB9-4410-A8AE-6D85F1923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87FB59-BA77-4864-B9E8-994851250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5/1/2024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6F0BC0B-BA67-455B-B567-1473DF062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F0BCF3-6FB5-4529-AA6A-A31467351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516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F1315B-6865-4A5A-91C1-B7533903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5/1/2024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36720-08C7-43DE-8EB5-CAB52D0E9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477AF-B012-491C-AE42-22DE1203B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609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183AC-72A9-43F5-A1B3-1D7A6A4C7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758951"/>
            <a:ext cx="6245352" cy="475488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45592-52ED-4270-ACBB-BCC528DAC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3" y="3815080"/>
            <a:ext cx="3831336" cy="169875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9A93518-F9B5-418F-9883-BEF8359B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5/1/2024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7B9FFE7-C4AB-425B-9B56-E412C7221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9231052-EBA8-4781-B28A-2FEA8BE52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DBF9E7-F686-4FA1-9BA5-69BDD014B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301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986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6CF06-B27C-4DC4-981D-38E31997BD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758951"/>
            <a:ext cx="6245352" cy="475488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976E66-2CB3-4F47-97F6-077C428183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952" y="3794760"/>
            <a:ext cx="3831336" cy="1719072"/>
          </a:xfrm>
        </p:spPr>
        <p:txBody>
          <a:bodyPr>
            <a:normAutofit/>
          </a:bodyPr>
          <a:lstStyle>
            <a:lvl1pPr marL="0" indent="0">
              <a:buNone/>
              <a:defRPr sz="20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1414C9F-CBBD-4D5E-A831-BC0CDFEBC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53BEF823-48A5-43FC-BE03-E79964288B41}" type="datetimeFigureOut">
              <a:rPr lang="en-US" smtClean="0"/>
              <a:pPr algn="r"/>
              <a:t>5/1/2024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58DC0C8-B580-442D-8DAC-4F0F869B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B0D29E8-DFEE-49AB-83AF-85FF25252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AAF1B-6B6E-4D37-8F57-E403C6371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29260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728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 title="Page Number Shape">
            <a:extLst>
              <a:ext uri="{FF2B5EF4-FFF2-40B4-BE49-F238E27FC236}">
                <a16:creationId xmlns:a16="http://schemas.microsoft.com/office/drawing/2014/main" id="{72411438-92A5-42B0-9C54-EA4FB32ACB5E}"/>
              </a:ext>
            </a:extLst>
          </p:cNvPr>
          <p:cNvSpPr/>
          <p:nvPr/>
        </p:nvSpPr>
        <p:spPr bwMode="auto">
          <a:xfrm>
            <a:off x="11784011" y="5778801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56E4D8-47B6-4DEC-BD29-B3B6ED4CC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58952"/>
            <a:ext cx="3831336" cy="47548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F5D4C-4873-4052-A294-99CCB9421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648" y="758952"/>
            <a:ext cx="6245352" cy="4754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62B3-3490-46B4-A10E-33FCE4A1FB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16952" y="6007608"/>
            <a:ext cx="3813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fld id="{53BEF823-48A5-43FC-BE03-E79964288B41}" type="datetimeFigureOut">
              <a:rPr lang="en-US" smtClean="0"/>
              <a:pPr algn="r"/>
              <a:t>5/1/2024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4CB1-7D5F-4F52-9F99-7068F5819E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007608"/>
            <a:ext cx="38313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1F9CC9-1431-4569-B2F1-D04814955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6616" y="6007608"/>
            <a:ext cx="411480" cy="365125"/>
          </a:xfrm>
          <a:prstGeom prst="rect">
            <a:avLst/>
          </a:prstGeom>
        </p:spPr>
        <p:txBody>
          <a:bodyPr vert="horz" lIns="45720" tIns="45720" rIns="45720" bIns="45720" rtlCol="0" anchor="ctr"/>
          <a:lstStyle>
            <a:lvl1pPr algn="r">
              <a:defRPr sz="900" b="1">
                <a:solidFill>
                  <a:schemeClr val="bg1"/>
                </a:solidFill>
              </a:defRPr>
            </a:lvl1pPr>
          </a:lstStyle>
          <a:p>
            <a:pPr algn="ctr"/>
            <a:fld id="{D79E6812-DF0E-4B88-AFAA-EAC7168F54C0}" type="slidenum">
              <a:rPr lang="en-US" smtClean="0"/>
              <a:pPr algn="ct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479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3" r:id="rId1"/>
    <p:sldLayoutId id="2147484044" r:id="rId2"/>
    <p:sldLayoutId id="2147484045" r:id="rId3"/>
    <p:sldLayoutId id="2147484046" r:id="rId4"/>
    <p:sldLayoutId id="2147484047" r:id="rId5"/>
    <p:sldLayoutId id="2147484048" r:id="rId6"/>
    <p:sldLayoutId id="2147484049" r:id="rId7"/>
    <p:sldLayoutId id="2147484050" r:id="rId8"/>
    <p:sldLayoutId id="2147484051" r:id="rId9"/>
    <p:sldLayoutId id="2147484052" r:id="rId10"/>
    <p:sldLayoutId id="214748405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i="1" kern="1200" spc="1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8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82880" indent="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None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" indent="-182880" algn="l" defTabSz="914400" rtl="0" eaLnBrk="1" latinLnBrk="0" hangingPunct="1">
        <a:lnSpc>
          <a:spcPct val="110000"/>
        </a:lnSpc>
        <a:spcBef>
          <a:spcPts val="400"/>
        </a:spcBef>
        <a:spcAft>
          <a:spcPts val="400"/>
        </a:spcAft>
        <a:buClrTx/>
        <a:buFont typeface="Arial" panose="020B0604020202020204" pitchFamily="34" charset="0"/>
        <a:buChar char="•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428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0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spositivo móvil con aplicaciones">
            <a:extLst>
              <a:ext uri="{FF2B5EF4-FFF2-40B4-BE49-F238E27FC236}">
                <a16:creationId xmlns:a16="http://schemas.microsoft.com/office/drawing/2014/main" id="{C44560C8-ABAC-DC55-8F87-95D583315D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27326"/>
          <a:stretch/>
        </p:blipFill>
        <p:spPr>
          <a:xfrm>
            <a:off x="3331593" y="10"/>
            <a:ext cx="8860407" cy="6857990"/>
          </a:xfrm>
          <a:custGeom>
            <a:avLst/>
            <a:gdLst/>
            <a:ahLst/>
            <a:cxnLst/>
            <a:rect l="l" t="t" r="r" b="b"/>
            <a:pathLst>
              <a:path w="8860407" h="6858000">
                <a:moveTo>
                  <a:pt x="0" y="0"/>
                </a:moveTo>
                <a:lnTo>
                  <a:pt x="8860407" y="0"/>
                </a:lnTo>
                <a:lnTo>
                  <a:pt x="8860407" y="6858000"/>
                </a:lnTo>
                <a:lnTo>
                  <a:pt x="661049" y="6858000"/>
                </a:lnTo>
                <a:lnTo>
                  <a:pt x="832672" y="6662026"/>
                </a:lnTo>
                <a:cubicBezTo>
                  <a:pt x="1465328" y="5866432"/>
                  <a:pt x="1845374" y="4846462"/>
                  <a:pt x="1845374" y="3734370"/>
                </a:cubicBezTo>
                <a:cubicBezTo>
                  <a:pt x="1845374" y="2244963"/>
                  <a:pt x="1163691" y="920792"/>
                  <a:pt x="106458" y="79568"/>
                </a:cubicBez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65A2928-953F-66B2-99B5-E64268E00D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952" y="1128811"/>
            <a:ext cx="3447288" cy="3342290"/>
          </a:xfrm>
        </p:spPr>
        <p:txBody>
          <a:bodyPr anchor="b">
            <a:normAutofit/>
          </a:bodyPr>
          <a:lstStyle/>
          <a:p>
            <a:br>
              <a:rPr lang="pt-BR" sz="5400"/>
            </a:br>
            <a:endParaRPr lang="pt-BR" sz="540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BFC7F0E-52C3-AB06-05AE-EE9E2E47A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788" y="3429000"/>
            <a:ext cx="4739779" cy="1126364"/>
          </a:xfrm>
        </p:spPr>
        <p:txBody>
          <a:bodyPr anchor="t">
            <a:normAutofit/>
          </a:bodyPr>
          <a:lstStyle/>
          <a:p>
            <a:r>
              <a:rPr lang="pt-BR" dirty="0"/>
              <a:t>ATAQUE CIBERNÉTICO ARQUITETADO PELOS AGENTES:</a:t>
            </a:r>
          </a:p>
          <a:p>
            <a:endParaRPr lang="pt-BR" dirty="0"/>
          </a:p>
        </p:txBody>
      </p:sp>
      <p:sp>
        <p:nvSpPr>
          <p:cNvPr id="65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E20ACAB-D452-D651-869F-1F549CC95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68" y="493757"/>
            <a:ext cx="2714625" cy="271462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7745B2E-7826-A01F-D60E-C581E38ACDC7}"/>
              </a:ext>
            </a:extLst>
          </p:cNvPr>
          <p:cNvSpPr txBox="1"/>
          <p:nvPr/>
        </p:nvSpPr>
        <p:spPr>
          <a:xfrm>
            <a:off x="7761796" y="283463"/>
            <a:ext cx="3069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err="1"/>
              <a:t>TechCo</a:t>
            </a:r>
            <a:endParaRPr lang="pt-BR" sz="3600" dirty="0"/>
          </a:p>
          <a:p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75C11D7-C0A2-4D64-5821-67FBA9431C8E}"/>
              </a:ext>
            </a:extLst>
          </p:cNvPr>
          <p:cNvSpPr txBox="1"/>
          <p:nvPr/>
        </p:nvSpPr>
        <p:spPr>
          <a:xfrm>
            <a:off x="7886430" y="821034"/>
            <a:ext cx="1500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Soluções em T.I.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E48A975-A798-78A5-AADD-2D92879FF331}"/>
              </a:ext>
            </a:extLst>
          </p:cNvPr>
          <p:cNvSpPr txBox="1"/>
          <p:nvPr/>
        </p:nvSpPr>
        <p:spPr>
          <a:xfrm>
            <a:off x="228788" y="4370698"/>
            <a:ext cx="4953322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dirty="0"/>
              <a:t>Gabriel Pasqualini RM 556185</a:t>
            </a:r>
          </a:p>
          <a:p>
            <a:r>
              <a:rPr lang="pt-BR" dirty="0"/>
              <a:t>Marcos Paolucci RM 554941</a:t>
            </a:r>
          </a:p>
          <a:p>
            <a:r>
              <a:rPr lang="pt-BR" dirty="0" err="1"/>
              <a:t>Sandron</a:t>
            </a:r>
            <a:r>
              <a:rPr lang="pt-BR" dirty="0"/>
              <a:t> Oliveira RM 557172 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12458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65">
            <a:extLst>
              <a:ext uri="{FF2B5EF4-FFF2-40B4-BE49-F238E27FC236}">
                <a16:creationId xmlns:a16="http://schemas.microsoft.com/office/drawing/2014/main" id="{C5176844-69C3-4F79-BE38-EA5BDDF4F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FB517F-B718-B356-DA49-7513ED1DC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386" y="3469772"/>
            <a:ext cx="5700793" cy="11437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i="1" kern="1200" spc="100" baseline="0" dirty="0">
                <a:latin typeface="+mj-lt"/>
                <a:ea typeface="+mj-ea"/>
                <a:cs typeface="+mj-cs"/>
              </a:rPr>
              <a:t>OBJETIVO</a:t>
            </a:r>
            <a:endParaRPr lang="en-US" sz="3400" i="1" kern="1200" spc="100" baseline="0" dirty="0">
              <a:latin typeface="+mj-lt"/>
            </a:endParaRPr>
          </a:p>
        </p:txBody>
      </p:sp>
      <p:pic>
        <p:nvPicPr>
          <p:cNvPr id="5" name="Picture 4" descr="Três dardos no alvo">
            <a:extLst>
              <a:ext uri="{FF2B5EF4-FFF2-40B4-BE49-F238E27FC236}">
                <a16:creationId xmlns:a16="http://schemas.microsoft.com/office/drawing/2014/main" id="{84E618E4-20CE-70F4-CD62-55618E23DC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10" r="5115" b="1"/>
          <a:stretch/>
        </p:blipFill>
        <p:spPr>
          <a:xfrm>
            <a:off x="3715595" y="870894"/>
            <a:ext cx="4023360" cy="2980230"/>
          </a:xfrm>
          <a:custGeom>
            <a:avLst/>
            <a:gdLst/>
            <a:ahLst/>
            <a:cxnLst/>
            <a:rect l="l" t="t" r="r" b="b"/>
            <a:pathLst>
              <a:path w="4023360" h="2980240">
                <a:moveTo>
                  <a:pt x="248676" y="0"/>
                </a:moveTo>
                <a:lnTo>
                  <a:pt x="3774684" y="0"/>
                </a:lnTo>
                <a:lnTo>
                  <a:pt x="3780561" y="9674"/>
                </a:lnTo>
                <a:cubicBezTo>
                  <a:pt x="3935405" y="294716"/>
                  <a:pt x="4023360" y="621366"/>
                  <a:pt x="4023360" y="968560"/>
                </a:cubicBezTo>
                <a:cubicBezTo>
                  <a:pt x="4023360" y="2079580"/>
                  <a:pt x="3122700" y="2980240"/>
                  <a:pt x="2011680" y="2980240"/>
                </a:cubicBezTo>
                <a:cubicBezTo>
                  <a:pt x="900660" y="2980240"/>
                  <a:pt x="0" y="2079580"/>
                  <a:pt x="0" y="968560"/>
                </a:cubicBezTo>
                <a:cubicBezTo>
                  <a:pt x="0" y="621366"/>
                  <a:pt x="87955" y="294716"/>
                  <a:pt x="242799" y="9674"/>
                </a:cubicBezTo>
                <a:close/>
              </a:path>
            </a:pathLst>
          </a:custGeom>
        </p:spPr>
      </p:pic>
      <p:cxnSp>
        <p:nvCxnSpPr>
          <p:cNvPr id="72" name="Straight Connector 67">
            <a:extLst>
              <a:ext uri="{FF2B5EF4-FFF2-40B4-BE49-F238E27FC236}">
                <a16:creationId xmlns:a16="http://schemas.microsoft.com/office/drawing/2014/main" id="{1C1FBECF-CD9D-4327-92CF-8706D574F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3474720"/>
            <a:ext cx="0" cy="338328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32D14010-50F9-AB29-E551-A0864129431F}"/>
              </a:ext>
            </a:extLst>
          </p:cNvPr>
          <p:cNvSpPr txBox="1"/>
          <p:nvPr/>
        </p:nvSpPr>
        <p:spPr>
          <a:xfrm>
            <a:off x="1058054" y="4446534"/>
            <a:ext cx="5700787" cy="14697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182880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</a:pPr>
            <a:r>
              <a:rPr 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Criar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uma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vulnerabilidade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 no </a:t>
            </a:r>
            <a:r>
              <a:rPr 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sistema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TDroid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, </a:t>
            </a:r>
            <a:r>
              <a:rPr 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já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 que </a:t>
            </a:r>
            <a:r>
              <a:rPr 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tentativas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passadas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colaborar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por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uma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passagem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 da CIA no </a:t>
            </a:r>
            <a:r>
              <a:rPr 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sistema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foram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fúteis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, e a </a:t>
            </a:r>
            <a:r>
              <a:rPr 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diminuição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 da </a:t>
            </a:r>
            <a:r>
              <a:rPr 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produção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minério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lítio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na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região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 do </a:t>
            </a:r>
            <a:r>
              <a:rPr 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triângulo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 do </a:t>
            </a:r>
            <a:r>
              <a:rPr 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lítio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na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 América do Sul, </a:t>
            </a:r>
            <a:r>
              <a:rPr 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devido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 a </a:t>
            </a:r>
            <a:r>
              <a:rPr 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quase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falência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mineradoras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lítio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, para que o </a:t>
            </a:r>
            <a:r>
              <a:rPr 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preço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inflacione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 e </a:t>
            </a:r>
            <a:r>
              <a:rPr 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recuperar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produção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nacional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 de </a:t>
            </a:r>
            <a:r>
              <a:rPr 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lítio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nos</a:t>
            </a:r>
            <a:r>
              <a:rPr lang="en-US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Söhne"/>
              </a:rPr>
              <a:t> EUA. 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Söhne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365730C-1525-CCA0-249B-7E2AF4CDBC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56" r="3956" b="3"/>
          <a:stretch/>
        </p:blipFill>
        <p:spPr>
          <a:xfrm>
            <a:off x="7816895" y="1584493"/>
            <a:ext cx="4375105" cy="5273507"/>
          </a:xfrm>
          <a:custGeom>
            <a:avLst/>
            <a:gdLst/>
            <a:ahLst/>
            <a:cxnLst/>
            <a:rect l="l" t="t" r="r" b="b"/>
            <a:pathLst>
              <a:path w="4375105" h="5273507">
                <a:moveTo>
                  <a:pt x="2921508" y="0"/>
                </a:moveTo>
                <a:cubicBezTo>
                  <a:pt x="3425728" y="0"/>
                  <a:pt x="3900114" y="127735"/>
                  <a:pt x="4314072" y="352611"/>
                </a:cubicBezTo>
                <a:lnTo>
                  <a:pt x="4375105" y="389689"/>
                </a:lnTo>
                <a:lnTo>
                  <a:pt x="4375105" y="5273507"/>
                </a:lnTo>
                <a:lnTo>
                  <a:pt x="1193705" y="5273507"/>
                </a:lnTo>
                <a:lnTo>
                  <a:pt x="1063158" y="5175886"/>
                </a:lnTo>
                <a:cubicBezTo>
                  <a:pt x="413861" y="4640038"/>
                  <a:pt x="0" y="3829104"/>
                  <a:pt x="0" y="2921508"/>
                </a:cubicBezTo>
                <a:cubicBezTo>
                  <a:pt x="0" y="1308004"/>
                  <a:pt x="1308004" y="0"/>
                  <a:pt x="2921508" y="0"/>
                </a:cubicBezTo>
                <a:close/>
              </a:path>
            </a:pathLst>
          </a:custGeom>
        </p:spPr>
      </p:pic>
      <p:sp>
        <p:nvSpPr>
          <p:cNvPr id="70" name="Freeform 6">
            <a:extLst>
              <a:ext uri="{FF2B5EF4-FFF2-40B4-BE49-F238E27FC236}">
                <a16:creationId xmlns:a16="http://schemas.microsoft.com/office/drawing/2014/main" id="{A101E513-AF74-4E9D-A31F-996642507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923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54" name="Straight Connector 45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5" name="Rectangle 47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chale mit Kaffeebechern zum Mitnehmen">
            <a:extLst>
              <a:ext uri="{FF2B5EF4-FFF2-40B4-BE49-F238E27FC236}">
                <a16:creationId xmlns:a16="http://schemas.microsoft.com/office/drawing/2014/main" id="{62F08431-09EC-E3AA-FF2A-5BF62D0C70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22" b="7509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56" name="Freeform: Shape 49">
            <a:extLst>
              <a:ext uri="{FF2B5EF4-FFF2-40B4-BE49-F238E27FC236}">
                <a16:creationId xmlns:a16="http://schemas.microsoft.com/office/drawing/2014/main" id="{893019E0-FD21-491F-A6EC-470CCB356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76934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04B47A-1946-994A-BC2B-C76B991AC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572" y="91600"/>
            <a:ext cx="5818476" cy="11885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>
                <a:solidFill>
                  <a:schemeClr val="bg1"/>
                </a:solidFill>
              </a:rPr>
              <a:t>ETAPA 1 -RECONHECIMENTO</a:t>
            </a:r>
          </a:p>
        </p:txBody>
      </p:sp>
      <p:sp>
        <p:nvSpPr>
          <p:cNvPr id="52" name="Freeform 6">
            <a:extLst>
              <a:ext uri="{FF2B5EF4-FFF2-40B4-BE49-F238E27FC236}">
                <a16:creationId xmlns:a16="http://schemas.microsoft.com/office/drawing/2014/main" id="{7021D92D-08FF-45A6-9109-AC9462C7E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DA0EEAB-C780-E850-CC69-6D836153D74E}"/>
              </a:ext>
            </a:extLst>
          </p:cNvPr>
          <p:cNvSpPr txBox="1"/>
          <p:nvPr/>
        </p:nvSpPr>
        <p:spPr>
          <a:xfrm>
            <a:off x="8058824" y="1166842"/>
            <a:ext cx="3582955" cy="42473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pt-BR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D0D0D"/>
                </a:solidFill>
                <a:effectLst/>
                <a:latin typeface="Söhne"/>
              </a:rPr>
              <a:t>Observação de funcionários utilizando o Wi-Fi gratuito em um café próximo.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dirty="0">
              <a:solidFill>
                <a:srgbClr val="0D0D0D"/>
              </a:solidFill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D0D0D"/>
                </a:solidFill>
                <a:effectLst/>
                <a:latin typeface="Söhne"/>
              </a:rPr>
              <a:t>Identificação da vulnerabilidade no sistema </a:t>
            </a:r>
            <a:r>
              <a:rPr lang="pt-BR" dirty="0" err="1">
                <a:solidFill>
                  <a:srgbClr val="0D0D0D"/>
                </a:solidFill>
                <a:latin typeface="Söhne"/>
              </a:rPr>
              <a:t>TDroid</a:t>
            </a:r>
            <a:r>
              <a:rPr lang="pt-BR" b="0" i="0" dirty="0">
                <a:solidFill>
                  <a:srgbClr val="0D0D0D"/>
                </a:solidFill>
                <a:effectLst/>
                <a:latin typeface="Söhne"/>
              </a:rPr>
              <a:t>, explorando acesso ao Backup file.</a:t>
            </a:r>
          </a:p>
          <a:p>
            <a:pPr algn="l"/>
            <a:endParaRPr lang="pt-BR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D0D0D"/>
                </a:solidFill>
                <a:effectLst/>
                <a:latin typeface="Söhne"/>
              </a:rPr>
              <a:t>Utilização de uma segunda vulnerabilidade no sistema Electron através do acesso ao Prompt de comando via NSIS.</a:t>
            </a:r>
          </a:p>
          <a:p>
            <a:br>
              <a:rPr lang="pt-BR" sz="1800" b="0" i="0" dirty="0">
                <a:solidFill>
                  <a:srgbClr val="000000"/>
                </a:solidFill>
                <a:effectLst/>
                <a:latin typeface="+mj-lt"/>
              </a:rPr>
            </a:br>
            <a:endParaRPr lang="pt-B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2873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ranco com cavalo com manchas pretas em fundo preto">
            <a:extLst>
              <a:ext uri="{FF2B5EF4-FFF2-40B4-BE49-F238E27FC236}">
                <a16:creationId xmlns:a16="http://schemas.microsoft.com/office/drawing/2014/main" id="{B3BFF534-4166-C99F-3BF2-5F79FB5F72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9251"/>
          <a:stretch/>
        </p:blipFill>
        <p:spPr>
          <a:xfrm>
            <a:off x="3331593" y="10"/>
            <a:ext cx="8860407" cy="6857990"/>
          </a:xfrm>
          <a:custGeom>
            <a:avLst/>
            <a:gdLst/>
            <a:ahLst/>
            <a:cxnLst/>
            <a:rect l="l" t="t" r="r" b="b"/>
            <a:pathLst>
              <a:path w="8860407" h="6858000">
                <a:moveTo>
                  <a:pt x="0" y="0"/>
                </a:moveTo>
                <a:lnTo>
                  <a:pt x="8860407" y="0"/>
                </a:lnTo>
                <a:lnTo>
                  <a:pt x="8860407" y="6858000"/>
                </a:lnTo>
                <a:lnTo>
                  <a:pt x="661049" y="6858000"/>
                </a:lnTo>
                <a:lnTo>
                  <a:pt x="832672" y="6662026"/>
                </a:lnTo>
                <a:cubicBezTo>
                  <a:pt x="1465328" y="5866432"/>
                  <a:pt x="1845374" y="4846462"/>
                  <a:pt x="1845374" y="3734370"/>
                </a:cubicBezTo>
                <a:cubicBezTo>
                  <a:pt x="1845374" y="2244963"/>
                  <a:pt x="1163691" y="920792"/>
                  <a:pt x="106458" y="79568"/>
                </a:cubicBez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E35C106-1938-9D99-62E9-E9697EDEF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9833" y="0"/>
            <a:ext cx="5482458" cy="8722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dirty="0">
                <a:solidFill>
                  <a:schemeClr val="bg1"/>
                </a:solidFill>
              </a:rPr>
              <a:t>ETAPA 2 - WEAPONIZATION</a:t>
            </a: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55694C4-81A2-12F8-7DCF-63E987FFC591}"/>
              </a:ext>
            </a:extLst>
          </p:cNvPr>
          <p:cNvSpPr txBox="1"/>
          <p:nvPr/>
        </p:nvSpPr>
        <p:spPr>
          <a:xfrm>
            <a:off x="838899" y="1677797"/>
            <a:ext cx="264253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D0D0D"/>
                </a:solidFill>
                <a:effectLst/>
                <a:latin typeface="Söhne"/>
              </a:rPr>
              <a:t>Desenvolvimento de um trojan disfarçado de aplicativo de benefícios para o café, visando dispositivos com versão do Electron específica.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D0D0D"/>
                </a:solidFill>
                <a:effectLst/>
                <a:latin typeface="Söhne"/>
              </a:rPr>
              <a:t>Criação de malware para acessar e manipular o androidmanifest.xml do QKSMS para obter acesso aos backups.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0085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4" descr="Close de placa de circuito">
            <a:extLst>
              <a:ext uri="{FF2B5EF4-FFF2-40B4-BE49-F238E27FC236}">
                <a16:creationId xmlns:a16="http://schemas.microsoft.com/office/drawing/2014/main" id="{9A02D268-74AD-146F-8D93-8D063EA724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6880" r="6879" b="-1"/>
          <a:stretch/>
        </p:blipFill>
        <p:spPr>
          <a:xfrm>
            <a:off x="3331593" y="10"/>
            <a:ext cx="8860407" cy="6857990"/>
          </a:xfrm>
          <a:custGeom>
            <a:avLst/>
            <a:gdLst/>
            <a:ahLst/>
            <a:cxnLst/>
            <a:rect l="l" t="t" r="r" b="b"/>
            <a:pathLst>
              <a:path w="8860407" h="6858000">
                <a:moveTo>
                  <a:pt x="0" y="0"/>
                </a:moveTo>
                <a:lnTo>
                  <a:pt x="8860407" y="0"/>
                </a:lnTo>
                <a:lnTo>
                  <a:pt x="8860407" y="6858000"/>
                </a:lnTo>
                <a:lnTo>
                  <a:pt x="661049" y="6858000"/>
                </a:lnTo>
                <a:lnTo>
                  <a:pt x="832672" y="6662026"/>
                </a:lnTo>
                <a:cubicBezTo>
                  <a:pt x="1465328" y="5866432"/>
                  <a:pt x="1845374" y="4846462"/>
                  <a:pt x="1845374" y="3734370"/>
                </a:cubicBezTo>
                <a:cubicBezTo>
                  <a:pt x="1845374" y="2244963"/>
                  <a:pt x="1163691" y="920792"/>
                  <a:pt x="106458" y="79568"/>
                </a:cubicBezTo>
                <a:close/>
              </a:path>
            </a:pathLst>
          </a:custGeom>
        </p:spPr>
      </p:pic>
      <p:sp>
        <p:nvSpPr>
          <p:cNvPr id="34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7BFE5BB-D2BE-3432-7F38-91FF8B4D903C}"/>
              </a:ext>
            </a:extLst>
          </p:cNvPr>
          <p:cNvSpPr txBox="1"/>
          <p:nvPr/>
        </p:nvSpPr>
        <p:spPr>
          <a:xfrm>
            <a:off x="758952" y="1976947"/>
            <a:ext cx="352966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D0D0D"/>
                </a:solidFill>
                <a:effectLst/>
                <a:latin typeface="Söhne"/>
              </a:rPr>
              <a:t>Utilização de um esp8266 para desativar o Access Point do café e criar um </a:t>
            </a:r>
            <a:r>
              <a:rPr lang="pt-BR" sz="1800" b="0" i="0" u="none" strike="noStrike" dirty="0" err="1">
                <a:solidFill>
                  <a:srgbClr val="0D0D0D"/>
                </a:solidFill>
                <a:effectLst/>
                <a:latin typeface="Söhne"/>
              </a:rPr>
              <a:t>hotspot</a:t>
            </a:r>
            <a:r>
              <a:rPr lang="pt-BR" sz="1800" b="0" i="0" u="none" strike="noStrike" dirty="0">
                <a:solidFill>
                  <a:srgbClr val="0D0D0D"/>
                </a:solidFill>
                <a:effectLst/>
                <a:latin typeface="Söhne"/>
              </a:rPr>
              <a:t> falso para distribuir o malware.</a:t>
            </a:r>
            <a:r>
              <a:rPr lang="pt-BR" sz="1800" b="0" i="0" dirty="0">
                <a:solidFill>
                  <a:srgbClr val="000000"/>
                </a:solidFill>
                <a:effectLst/>
                <a:latin typeface="Söhne"/>
              </a:rPr>
              <a:t>​</a:t>
            </a:r>
          </a:p>
          <a:p>
            <a:pPr algn="l" rtl="0" fontAlgn="base">
              <a:buFont typeface="Arial" panose="020B0604020202020204" pitchFamily="34" charset="0"/>
              <a:buChar char="•"/>
            </a:pPr>
            <a:endParaRPr lang="pt-BR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pt-BR" sz="1800" b="0" i="0" u="none" strike="noStrike" dirty="0">
                <a:solidFill>
                  <a:srgbClr val="0D0D0D"/>
                </a:solidFill>
                <a:effectLst/>
                <a:latin typeface="Söhne"/>
              </a:rPr>
              <a:t>Implantação do malware ou </a:t>
            </a:r>
            <a:r>
              <a:rPr lang="pt-BR" sz="1800" b="0" i="0" u="none" strike="noStrike" dirty="0" err="1">
                <a:solidFill>
                  <a:srgbClr val="0D0D0D"/>
                </a:solidFill>
                <a:effectLst/>
                <a:latin typeface="Söhne"/>
              </a:rPr>
              <a:t>backdoor</a:t>
            </a:r>
            <a:r>
              <a:rPr lang="pt-BR" sz="1800" b="0" i="0" u="none" strike="noStrike" dirty="0">
                <a:solidFill>
                  <a:srgbClr val="0D0D0D"/>
                </a:solidFill>
                <a:effectLst/>
                <a:latin typeface="Söhne"/>
              </a:rPr>
              <a:t> nos dispositivos dos usuários através do acesso ao Wi-Fi do café.</a:t>
            </a:r>
            <a:r>
              <a:rPr lang="pt-BR" sz="1800" b="0" i="0" dirty="0">
                <a:solidFill>
                  <a:srgbClr val="000000"/>
                </a:solidFill>
                <a:effectLst/>
                <a:latin typeface="Söhne"/>
              </a:rPr>
              <a:t>​</a:t>
            </a:r>
            <a:endParaRPr lang="pt-BR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EFDFE64D-D709-CA8C-40F2-FDCAE39FB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2662" y="250698"/>
            <a:ext cx="8661885" cy="1254406"/>
          </a:xfrm>
        </p:spPr>
        <p:txBody>
          <a:bodyPr>
            <a:normAutofit/>
          </a:bodyPr>
          <a:lstStyle/>
          <a:p>
            <a:r>
              <a:rPr lang="en-US" sz="3400" b="0" i="1" u="none" strike="noStrike" dirty="0">
                <a:solidFill>
                  <a:srgbClr val="FFFFFF"/>
                </a:solidFill>
                <a:effectLst/>
                <a:latin typeface="Sitka Banner" panose="02000505000000020004" pitchFamily="2" charset="0"/>
              </a:rPr>
              <a:t>ETAPA 3 - DELIVERY</a:t>
            </a:r>
            <a:endParaRPr lang="pt-BR" sz="3400" dirty="0"/>
          </a:p>
        </p:txBody>
      </p:sp>
    </p:spTree>
    <p:extLst>
      <p:ext uri="{BB962C8B-B14F-4D97-AF65-F5344CB8AC3E}">
        <p14:creationId xmlns:p14="http://schemas.microsoft.com/office/powerpoint/2010/main" val="3388429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8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lose de mecanismo de foco da lente">
            <a:extLst>
              <a:ext uri="{FF2B5EF4-FFF2-40B4-BE49-F238E27FC236}">
                <a16:creationId xmlns:a16="http://schemas.microsoft.com/office/drawing/2014/main" id="{CBBED490-EB4F-C8DD-D16D-20B9559E85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14083"/>
          <a:stretch/>
        </p:blipFill>
        <p:spPr>
          <a:xfrm>
            <a:off x="3331593" y="10"/>
            <a:ext cx="8860407" cy="6857990"/>
          </a:xfrm>
          <a:custGeom>
            <a:avLst/>
            <a:gdLst/>
            <a:ahLst/>
            <a:cxnLst/>
            <a:rect l="l" t="t" r="r" b="b"/>
            <a:pathLst>
              <a:path w="8860407" h="6858000">
                <a:moveTo>
                  <a:pt x="0" y="0"/>
                </a:moveTo>
                <a:lnTo>
                  <a:pt x="8860407" y="0"/>
                </a:lnTo>
                <a:lnTo>
                  <a:pt x="8860407" y="6858000"/>
                </a:lnTo>
                <a:lnTo>
                  <a:pt x="661049" y="6858000"/>
                </a:lnTo>
                <a:lnTo>
                  <a:pt x="832672" y="6662026"/>
                </a:lnTo>
                <a:cubicBezTo>
                  <a:pt x="1465328" y="5866432"/>
                  <a:pt x="1845374" y="4846462"/>
                  <a:pt x="1845374" y="3734370"/>
                </a:cubicBezTo>
                <a:cubicBezTo>
                  <a:pt x="1845374" y="2244963"/>
                  <a:pt x="1163691" y="920792"/>
                  <a:pt x="106458" y="79568"/>
                </a:cubicBez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3A0EDF9-BE97-78BF-10B7-5E7D8158D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91" y="1766953"/>
            <a:ext cx="6589804" cy="57860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b="0" i="1" u="none" strike="noStrike" dirty="0">
                <a:solidFill>
                  <a:schemeClr val="tx1"/>
                </a:solidFill>
                <a:effectLst/>
                <a:latin typeface="Sitka Banner"/>
              </a:rPr>
              <a:t>ETAPA </a:t>
            </a:r>
            <a:r>
              <a:rPr lang="en-US" sz="3400" dirty="0">
                <a:solidFill>
                  <a:schemeClr val="tx1"/>
                </a:solidFill>
                <a:latin typeface="Sitka Banner"/>
              </a:rPr>
              <a:t>4</a:t>
            </a:r>
            <a:r>
              <a:rPr lang="en-US" sz="3400" b="0" i="1" u="none" strike="noStrike" dirty="0">
                <a:solidFill>
                  <a:schemeClr val="tx1"/>
                </a:solidFill>
                <a:effectLst/>
                <a:latin typeface="Sitka Banner"/>
              </a:rPr>
              <a:t> -EXPLOITATION</a:t>
            </a:r>
            <a:endParaRPr lang="en-US" sz="3400" dirty="0">
              <a:solidFill>
                <a:schemeClr val="tx1"/>
              </a:solidFill>
              <a:latin typeface="Sitka Banner"/>
            </a:endParaRP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5CC9F8F-24B2-A833-4BC8-464F7426F507}"/>
              </a:ext>
            </a:extLst>
          </p:cNvPr>
          <p:cNvSpPr txBox="1"/>
          <p:nvPr/>
        </p:nvSpPr>
        <p:spPr>
          <a:xfrm>
            <a:off x="396836" y="2832355"/>
            <a:ext cx="32968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D0D0D"/>
                </a:solidFill>
                <a:effectLst/>
                <a:latin typeface="Söhne"/>
              </a:rPr>
              <a:t>Manipulação do androidmanifest.xml do QKSMS para acesso aos backups do usuário.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D0D0D"/>
                </a:solidFill>
                <a:effectLst/>
                <a:latin typeface="Söhne"/>
              </a:rPr>
              <a:t>Instalação de trojan em notebooks, explorando vulnerabilidades específicas do Electron.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8294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45084176-BADC-72F8-F129-435CD6C98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104" y="2209"/>
            <a:ext cx="9020312" cy="672106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AF9319C-2D9B-4868-AEAE-37298EA0F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2DC82A-6831-5578-3A5C-2835FC67F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6202" y="86710"/>
            <a:ext cx="7414663" cy="1042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 b="0" i="1" u="none" strike="noStrike">
                <a:solidFill>
                  <a:schemeClr val="bg1"/>
                </a:solidFill>
                <a:effectLst/>
                <a:latin typeface="Sitka Banner"/>
              </a:rPr>
              <a:t>ETAPA 5 –INSTALAÇÃO</a:t>
            </a:r>
            <a:endParaRPr lang="en-US" sz="3400" i="1" kern="1200" spc="100" baseline="0">
              <a:solidFill>
                <a:schemeClr val="bg1"/>
              </a:solidFill>
              <a:latin typeface="Sitka Banner"/>
            </a:endParaRPr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A1B682F-54CE-9EFC-5212-F4851DE9AC24}"/>
              </a:ext>
            </a:extLst>
          </p:cNvPr>
          <p:cNvSpPr txBox="1"/>
          <p:nvPr/>
        </p:nvSpPr>
        <p:spPr>
          <a:xfrm>
            <a:off x="1073724" y="2136338"/>
            <a:ext cx="27013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Determinação dos alvos com mais acesso por agentes e execução do trojan em seus </a:t>
            </a:r>
            <a:r>
              <a:rPr lang="pt-BR" dirty="0">
                <a:solidFill>
                  <a:schemeClr val="bg1"/>
                </a:solidFill>
                <a:latin typeface="Söhne"/>
              </a:rPr>
              <a:t>computadores, infectando-os com RAT (Remote Access Trojan).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6029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22" name="Straight Connector 11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3" name="Rectangle 13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15">
            <a:extLst>
              <a:ext uri="{FF2B5EF4-FFF2-40B4-BE49-F238E27FC236}">
                <a16:creationId xmlns:a16="http://schemas.microsoft.com/office/drawing/2014/main" id="{E3B95BE3-D5B2-4F38-9A01-17866C9FB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40408" y="4555071"/>
            <a:ext cx="530352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5527A1D2-92C1-6D71-C24A-C243AF814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4976"/>
            <a:ext cx="12307454" cy="6867953"/>
          </a:xfrm>
          <a:prstGeom prst="rect">
            <a:avLst/>
          </a:prstGeom>
        </p:spPr>
      </p:pic>
      <p:sp>
        <p:nvSpPr>
          <p:cNvPr id="25" name="Freeform: Shape 17">
            <a:extLst>
              <a:ext uri="{FF2B5EF4-FFF2-40B4-BE49-F238E27FC236}">
                <a16:creationId xmlns:a16="http://schemas.microsoft.com/office/drawing/2014/main" id="{13AD65D1-B021-4B05-9F8F-4D82BD3BD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76934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B921E8B8-EA7B-6632-C27C-BF3284AB0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4770" y="805135"/>
            <a:ext cx="5031230" cy="4662516"/>
          </a:xfrm>
        </p:spPr>
        <p:txBody>
          <a:bodyPr>
            <a:normAutofit/>
          </a:bodyPr>
          <a:lstStyle/>
          <a:p>
            <a:r>
              <a:rPr lang="en-US" sz="3400" b="0" i="1" u="none" strike="noStrike">
                <a:solidFill>
                  <a:schemeClr val="bg1"/>
                </a:solidFill>
                <a:effectLst/>
                <a:latin typeface="Sitka Banner"/>
              </a:rPr>
              <a:t>ETAPA 6 – COMANDO E CONTROLE</a:t>
            </a:r>
            <a:endParaRPr lang="pt-BR" sz="3400">
              <a:solidFill>
                <a:schemeClr val="bg1"/>
              </a:solidFill>
              <a:latin typeface="Sitka Banner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033136F-AA1D-2E97-92DF-71C38294EF91}"/>
              </a:ext>
            </a:extLst>
          </p:cNvPr>
          <p:cNvSpPr txBox="1"/>
          <p:nvPr/>
        </p:nvSpPr>
        <p:spPr>
          <a:xfrm>
            <a:off x="7704698" y="2190186"/>
            <a:ext cx="4282832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b="0" i="0">
                <a:solidFill>
                  <a:schemeClr val="bg1"/>
                </a:solidFill>
                <a:effectLst/>
                <a:latin typeface="Söhne"/>
              </a:rPr>
              <a:t>Instalação de um malware que se replica automaticamente em outras máquinas quando um pen drive é conectado, visando infectar servidores e computadores ligados ao desenvolvimento.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b="0" i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>
                <a:solidFill>
                  <a:schemeClr val="bg1"/>
                </a:solidFill>
                <a:effectLst/>
                <a:latin typeface="Söhne"/>
              </a:rPr>
              <a:t>Acesso remoto ao servidor central da </a:t>
            </a:r>
            <a:r>
              <a:rPr lang="pt-BR" b="0" i="0" err="1">
                <a:solidFill>
                  <a:schemeClr val="bg1"/>
                </a:solidFill>
                <a:effectLst/>
                <a:latin typeface="Söhne"/>
              </a:rPr>
              <a:t>TechCo</a:t>
            </a:r>
            <a:r>
              <a:rPr lang="pt-BR" b="0" i="0">
                <a:solidFill>
                  <a:schemeClr val="bg1"/>
                </a:solidFill>
                <a:effectLst/>
                <a:latin typeface="Söhne"/>
              </a:rPr>
              <a:t> é obtido, permitindo o controle total e a realização dos objetivos finais do ataque</a:t>
            </a:r>
            <a:r>
              <a:rPr lang="pt-BR" b="0" i="0">
                <a:solidFill>
                  <a:srgbClr val="0D0D0D"/>
                </a:solidFill>
                <a:effectLst/>
                <a:latin typeface="Söhne"/>
              </a:rPr>
              <a:t>.</a:t>
            </a:r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6907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DD4C4B28-6B4B-4445-8535-F516D74E4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356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B1C732-7193-4253-8746-850D090A6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8952" y="1280160"/>
            <a:ext cx="0" cy="557784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5B419A7-F817-4767-8CCB-FB0E189C4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Caminhão com montanha ao fundo&#10;&#10;Descrição gerada automaticamente">
            <a:extLst>
              <a:ext uri="{FF2B5EF4-FFF2-40B4-BE49-F238E27FC236}">
                <a16:creationId xmlns:a16="http://schemas.microsoft.com/office/drawing/2014/main" id="{4E80809B-0F66-33F0-011B-C0C6C9854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727" y="-405"/>
            <a:ext cx="10356273" cy="6858812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AF9319C-2D9B-4868-AEAE-37298EA0F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215066" cy="6858000"/>
          </a:xfrm>
          <a:custGeom>
            <a:avLst/>
            <a:gdLst>
              <a:gd name="connsiteX0" fmla="*/ 0 w 5215066"/>
              <a:gd name="connsiteY0" fmla="*/ 0 h 6858000"/>
              <a:gd name="connsiteX1" fmla="*/ 3197713 w 5215066"/>
              <a:gd name="connsiteY1" fmla="*/ 0 h 6858000"/>
              <a:gd name="connsiteX2" fmla="*/ 3259787 w 5215066"/>
              <a:gd name="connsiteY2" fmla="*/ 39865 h 6858000"/>
              <a:gd name="connsiteX3" fmla="*/ 5215066 w 5215066"/>
              <a:gd name="connsiteY3" fmla="*/ 3723759 h 6858000"/>
              <a:gd name="connsiteX4" fmla="*/ 4202364 w 5215066"/>
              <a:gd name="connsiteY4" fmla="*/ 6549681 h 6858000"/>
              <a:gd name="connsiteX5" fmla="*/ 3922635 w 5215066"/>
              <a:gd name="connsiteY5" fmla="*/ 6858000 h 6858000"/>
              <a:gd name="connsiteX6" fmla="*/ 0 w 52150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15066" h="6858000">
                <a:moveTo>
                  <a:pt x="0" y="0"/>
                </a:moveTo>
                <a:lnTo>
                  <a:pt x="3197713" y="0"/>
                </a:lnTo>
                <a:lnTo>
                  <a:pt x="3259787" y="39865"/>
                </a:lnTo>
                <a:cubicBezTo>
                  <a:pt x="4439462" y="838237"/>
                  <a:pt x="5215066" y="2190263"/>
                  <a:pt x="5215066" y="3723759"/>
                </a:cubicBezTo>
                <a:cubicBezTo>
                  <a:pt x="5215066" y="4797206"/>
                  <a:pt x="4835020" y="5781733"/>
                  <a:pt x="4202364" y="6549681"/>
                </a:cubicBezTo>
                <a:lnTo>
                  <a:pt x="39226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46014C8-C63B-D391-BBF2-FE536FF79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2616" y="57463"/>
            <a:ext cx="8254419" cy="114836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400">
                <a:solidFill>
                  <a:schemeClr val="bg1"/>
                </a:solidFill>
              </a:rPr>
              <a:t>ETAPA 7 - AÇÃO</a:t>
            </a:r>
            <a:endParaRPr lang="en-US" sz="3400" i="1" kern="1200" spc="100" baseline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DA271CD-3011-4A05-B4A3-80F1794684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784011" y="5788152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anchor="ctr"/>
          <a:lstStyle/>
          <a:p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E380354-E05D-2E91-E3A7-98E818AB5A19}"/>
              </a:ext>
            </a:extLst>
          </p:cNvPr>
          <p:cNvSpPr txBox="1"/>
          <p:nvPr/>
        </p:nvSpPr>
        <p:spPr>
          <a:xfrm>
            <a:off x="546931" y="2023644"/>
            <a:ext cx="39054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Manipulação dos códigos das atualizações dos dispositivos </a:t>
            </a:r>
            <a:r>
              <a:rPr lang="pt-BR" b="0" i="0" dirty="0" err="1">
                <a:solidFill>
                  <a:schemeClr val="bg1"/>
                </a:solidFill>
                <a:effectLst/>
                <a:latin typeface="Söhne"/>
              </a:rPr>
              <a:t>TDroid</a:t>
            </a:r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 para criar vulnerabilidades exclusivas à CIA.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/>
                </a:solidFill>
                <a:effectLst/>
                <a:latin typeface="Söhne"/>
              </a:rPr>
              <a:t>Instalação de malware em dispositivos utilizados por funcionários ligados à logística de minérios, causando lentidão e travamentos para diminuir a produção de lítio.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9287597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VTI">
  <a:themeElements>
    <a:clrScheme name="Headlines">
      <a:dk1>
        <a:sysClr val="windowText" lastClr="000000"/>
      </a:dk1>
      <a:lt1>
        <a:sysClr val="window" lastClr="FFFFFF"/>
      </a:lt1>
      <a:dk2>
        <a:srgbClr val="232C41"/>
      </a:dk2>
      <a:lt2>
        <a:srgbClr val="F6F4EF"/>
      </a:lt2>
      <a:accent1>
        <a:srgbClr val="439EB7"/>
      </a:accent1>
      <a:accent2>
        <a:srgbClr val="E20E65"/>
      </a:accent2>
      <a:accent3>
        <a:srgbClr val="F59324"/>
      </a:accent3>
      <a:accent4>
        <a:srgbClr val="5046B9"/>
      </a:accent4>
      <a:accent5>
        <a:srgbClr val="5CB678"/>
      </a:accent5>
      <a:accent6>
        <a:srgbClr val="9717F7"/>
      </a:accent6>
      <a:hlink>
        <a:srgbClr val="E80095"/>
      </a:hlink>
      <a:folHlink>
        <a:srgbClr val="808080"/>
      </a:folHlink>
    </a:clrScheme>
    <a:fontScheme name="Custom 211">
      <a:majorFont>
        <a:latin typeface="Sitka Banner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8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6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VTI" id="{66EB4A02-0C0F-47F1-9F48-4E6882B9F967}" vid="{F3552358-4452-4FDA-9568-4F5DA32F7A60}"/>
    </a:ext>
  </a:extLst>
</a:theme>
</file>

<file path=ppt/theme/theme2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161734"/>
      </a:dk2>
      <a:lt2>
        <a:srgbClr val="F0F3F2"/>
      </a:lt2>
      <a:accent1>
        <a:srgbClr val="C34D77"/>
      </a:accent1>
      <a:accent2>
        <a:srgbClr val="B13B97"/>
      </a:accent2>
      <a:accent3>
        <a:srgbClr val="AC4DC3"/>
      </a:accent3>
      <a:accent4>
        <a:srgbClr val="693BB1"/>
      </a:accent4>
      <a:accent5>
        <a:srgbClr val="4D50C3"/>
      </a:accent5>
      <a:accent6>
        <a:srgbClr val="3B6FB1"/>
      </a:accent6>
      <a:hlink>
        <a:srgbClr val="6555C6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118</Words>
  <Application>Microsoft Office PowerPoint</Application>
  <PresentationFormat>Widescreen</PresentationFormat>
  <Paragraphs>20</Paragraphs>
  <Slides>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slides</vt:lpstr>
      </vt:variant>
      <vt:variant>
        <vt:i4>9</vt:i4>
      </vt:variant>
    </vt:vector>
  </HeadingPairs>
  <TitlesOfParts>
    <vt:vector size="11" baseType="lpstr">
      <vt:lpstr>HeadlinesVTI</vt:lpstr>
      <vt:lpstr>BrushVTI</vt:lpstr>
      <vt:lpstr> </vt:lpstr>
      <vt:lpstr>OBJETIVO</vt:lpstr>
      <vt:lpstr>ETAPA 1 -RECONHECIMENTO</vt:lpstr>
      <vt:lpstr>ETAPA 2 - WEAPONIZATION</vt:lpstr>
      <vt:lpstr>ETAPA 3 - DELIVERY</vt:lpstr>
      <vt:lpstr>ETAPA 4 -EXPLOITATION</vt:lpstr>
      <vt:lpstr>ETAPA 5 –INSTALAÇÃO</vt:lpstr>
      <vt:lpstr>ETAPA 6 – COMANDO E CONTROLE</vt:lpstr>
      <vt:lpstr>ETAPA 7 - AÇÃO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Marcos Paolucci Salamondac</dc:creator>
  <cp:lastModifiedBy>Marcos Paolucci Salamondac</cp:lastModifiedBy>
  <cp:revision>145</cp:revision>
  <dcterms:created xsi:type="dcterms:W3CDTF">2024-05-01T18:23:45Z</dcterms:created>
  <dcterms:modified xsi:type="dcterms:W3CDTF">2024-05-01T20:40:29Z</dcterms:modified>
</cp:coreProperties>
</file>